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4" r:id="rId1"/>
  </p:sldMasterIdLst>
  <p:sldIdLst>
    <p:sldId id="256" r:id="rId2"/>
    <p:sldId id="262" r:id="rId3"/>
    <p:sldId id="266" r:id="rId4"/>
    <p:sldId id="263" r:id="rId5"/>
    <p:sldId id="269" r:id="rId6"/>
    <p:sldId id="259" r:id="rId7"/>
    <p:sldId id="265" r:id="rId8"/>
    <p:sldId id="258" r:id="rId9"/>
    <p:sldId id="261" r:id="rId10"/>
    <p:sldId id="268" r:id="rId11"/>
    <p:sldId id="260" r:id="rId1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EF59F83-7B56-4ADA-A590-81B60003C6A9}" type="datetimeFigureOut">
              <a:rPr lang="de-DE" smtClean="0"/>
              <a:t>11.11.2024</a:t>
            </a:fld>
            <a:endParaRPr lang="de-DE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94748BE-F5D1-4C33-AA3B-196492C15D4A}" type="slidenum">
              <a:rPr lang="de-DE" smtClean="0"/>
              <a:t>‹Nr.›</a:t>
            </a:fld>
            <a:endParaRPr lang="de-DE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de-DE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59F83-7B56-4ADA-A590-81B60003C6A9}" type="datetimeFigureOut">
              <a:rPr lang="de-DE" smtClean="0"/>
              <a:t>11.11.2024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748BE-F5D1-4C33-AA3B-196492C15D4A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59F83-7B56-4ADA-A590-81B60003C6A9}" type="datetimeFigureOut">
              <a:rPr lang="de-DE" smtClean="0"/>
              <a:t>11.11.2024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94748BE-F5D1-4C33-AA3B-196492C15D4A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59F83-7B56-4ADA-A590-81B60003C6A9}" type="datetimeFigureOut">
              <a:rPr lang="de-DE" smtClean="0"/>
              <a:t>11.11.2024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748BE-F5D1-4C33-AA3B-196492C15D4A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EF59F83-7B56-4ADA-A590-81B60003C6A9}" type="datetimeFigureOut">
              <a:rPr lang="de-DE" smtClean="0"/>
              <a:t>11.11.2024</a:t>
            </a:fld>
            <a:endParaRPr lang="de-DE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94748BE-F5D1-4C33-AA3B-196492C15D4A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e-DE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59F83-7B56-4ADA-A590-81B60003C6A9}" type="datetimeFigureOut">
              <a:rPr lang="de-DE" smtClean="0"/>
              <a:t>11.11.2024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748BE-F5D1-4C33-AA3B-196492C15D4A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59F83-7B56-4ADA-A590-81B60003C6A9}" type="datetimeFigureOut">
              <a:rPr lang="de-DE" smtClean="0"/>
              <a:t>11.11.2024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748BE-F5D1-4C33-AA3B-196492C15D4A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59F83-7B56-4ADA-A590-81B60003C6A9}" type="datetimeFigureOut">
              <a:rPr lang="de-DE" smtClean="0"/>
              <a:t>11.11.2024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748BE-F5D1-4C33-AA3B-196492C15D4A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59F83-7B56-4ADA-A590-81B60003C6A9}" type="datetimeFigureOut">
              <a:rPr lang="de-DE" smtClean="0"/>
              <a:t>11.11.2024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748BE-F5D1-4C33-AA3B-196492C15D4A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59F83-7B56-4ADA-A590-81B60003C6A9}" type="datetimeFigureOut">
              <a:rPr lang="de-DE" smtClean="0"/>
              <a:t>11.11.2024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94748BE-F5D1-4C33-AA3B-196492C15D4A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59F83-7B56-4ADA-A590-81B60003C6A9}" type="datetimeFigureOut">
              <a:rPr lang="de-DE" smtClean="0"/>
              <a:t>11.11.2024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748BE-F5D1-4C33-AA3B-196492C15D4A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FEF59F83-7B56-4ADA-A590-81B60003C6A9}" type="datetimeFigureOut">
              <a:rPr lang="de-DE" smtClean="0"/>
              <a:t>11.11.2024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994748BE-F5D1-4C33-AA3B-196492C15D4A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de/url?sa=i&amp;rct=j&amp;q=&amp;esrc=s&amp;source=images&amp;cd=&amp;cad=rja&amp;uact=8&amp;ved=0ahUKEwiy1camuY7XAhVDYVAKHcnYDSQQjRwIBw&amp;url=https://www.reutlingen.de/de/Kultur%2BBildung/Schulen/Gymnasien/Albert-Einstein-Gymnasium&amp;psig=AOvVaw2bi9CJl3LAGMOSS5oQlXj8&amp;ust=1509112750713844" TargetMode="External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de/url?sa=i&amp;rct=j&amp;q=&amp;esrc=s&amp;source=images&amp;cd=&amp;cad=rja&amp;uact=8&amp;ved=&amp;url=http://www.knaak-reich.de/isolde-kurz-gymnasium.html&amp;psig=AOvVaw3hvcPuGTZvfR0KPliVjsjt&amp;ust=1509112593821721" TargetMode="External"/><Relationship Id="rId5" Type="http://schemas.openxmlformats.org/officeDocument/2006/relationships/image" Target="../media/image4.jpeg"/><Relationship Id="rId4" Type="http://schemas.openxmlformats.org/officeDocument/2006/relationships/hyperlink" Target="http://www.google.de/url?sa=i&amp;rct=j&amp;q=&amp;esrc=s&amp;source=images&amp;cd=&amp;cad=rja&amp;uact=8&amp;ved=0ahUKEwiqgpWKuI7XAhUMYlAKHXOdDGwQjRwIBw&amp;url=http://mapio.net/pic/p-9922697/&amp;psig=AOvVaw3YOOqQYwvAusBH3w8L-b8o&amp;ust=1509112430449869" TargetMode="External"/><Relationship Id="rId9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AEG</a:t>
            </a:r>
          </a:p>
          <a:p>
            <a:r>
              <a:rPr lang="de-DE" dirty="0" smtClean="0"/>
              <a:t>HGG</a:t>
            </a:r>
          </a:p>
          <a:p>
            <a:r>
              <a:rPr lang="de-DE" dirty="0" smtClean="0"/>
              <a:t>FLG</a:t>
            </a:r>
          </a:p>
          <a:p>
            <a:r>
              <a:rPr lang="de-DE" dirty="0" smtClean="0"/>
              <a:t>IKG</a:t>
            </a:r>
          </a:p>
          <a:p>
            <a:r>
              <a:rPr lang="de-DE" dirty="0" smtClean="0"/>
              <a:t>JKG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Die fünf Reutlinger Gymnasien</a:t>
            </a:r>
            <a:endParaRPr lang="de-DE" dirty="0"/>
          </a:p>
        </p:txBody>
      </p:sp>
      <p:pic>
        <p:nvPicPr>
          <p:cNvPr id="1026" name="Picture 2" descr="H:\RT514831\Bilder\flg\hauptgebäude-kle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32" y="4838411"/>
            <a:ext cx="2484000" cy="16549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Bildergebnis für kepi reutlin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36" y="476672"/>
            <a:ext cx="2695575" cy="16954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Ähnliches Foto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17"/>
          <a:stretch/>
        </p:blipFill>
        <p:spPr bwMode="auto">
          <a:xfrm>
            <a:off x="3842667" y="620688"/>
            <a:ext cx="2640000" cy="16589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Ähnliches Foto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7"/>
          <a:stretch/>
        </p:blipFill>
        <p:spPr bwMode="auto">
          <a:xfrm>
            <a:off x="3563888" y="3879125"/>
            <a:ext cx="2628000" cy="17867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Ähnliches Foto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35560"/>
            <a:ext cx="2808000" cy="12871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35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  <a:tabLst>
                <a:tab pos="273050" algn="l"/>
              </a:tabLst>
            </a:pPr>
            <a:r>
              <a:rPr lang="de-DE" sz="2800" b="1" dirty="0"/>
              <a:t>Förderung personaler/ sozialer Kompetenzen</a:t>
            </a:r>
          </a:p>
          <a:p>
            <a:pPr marL="45720" indent="0">
              <a:lnSpc>
                <a:spcPct val="80000"/>
              </a:lnSpc>
              <a:spcAft>
                <a:spcPts val="800"/>
              </a:spcAft>
              <a:buNone/>
              <a:tabLst>
                <a:tab pos="273050" algn="l"/>
              </a:tabLst>
            </a:pPr>
            <a:r>
              <a:rPr lang="de-DE" dirty="0"/>
              <a:t>	</a:t>
            </a:r>
            <a:r>
              <a:rPr lang="de-DE" b="1" dirty="0"/>
              <a:t>- Schülermitverantwortung (SMV)</a:t>
            </a:r>
          </a:p>
          <a:p>
            <a:pPr marL="45720" indent="0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273050" algn="l"/>
              </a:tabLst>
            </a:pPr>
            <a:r>
              <a:rPr lang="de-DE" b="1" dirty="0"/>
              <a:t>	- Schülermentoren</a:t>
            </a:r>
          </a:p>
          <a:p>
            <a:pPr marL="45720" indent="0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273050" algn="l"/>
              </a:tabLst>
            </a:pPr>
            <a:r>
              <a:rPr lang="de-DE" b="1" dirty="0"/>
              <a:t>	- Schülerstreitschlichter</a:t>
            </a:r>
          </a:p>
          <a:p>
            <a:pPr marL="45720" indent="0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273050" algn="l"/>
              </a:tabLst>
            </a:pPr>
            <a:r>
              <a:rPr lang="de-DE" b="1" dirty="0"/>
              <a:t>	- Schulsanitätsdienst</a:t>
            </a:r>
          </a:p>
          <a:p>
            <a:pPr marL="45720" indent="0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273050" algn="l"/>
              </a:tabLst>
            </a:pPr>
            <a:r>
              <a:rPr lang="de-DE" b="1" dirty="0"/>
              <a:t>	- Klassenrat/ Klassenlehrerstunden</a:t>
            </a:r>
          </a:p>
          <a:p>
            <a:pPr marL="45720" indent="0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273050" algn="l"/>
              </a:tabLst>
            </a:pPr>
            <a:r>
              <a:rPr lang="de-DE" b="1" dirty="0"/>
              <a:t>	</a:t>
            </a:r>
            <a:r>
              <a:rPr lang="de-DE" b="1" dirty="0" smtClean="0"/>
              <a:t>- Sozialpraktikum</a:t>
            </a:r>
            <a:endParaRPr lang="de-DE" b="1" dirty="0"/>
          </a:p>
          <a:p>
            <a:pPr marL="45720" indent="0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273050" algn="l"/>
              </a:tabLst>
            </a:pPr>
            <a:r>
              <a:rPr lang="de-DE" b="1" dirty="0" smtClean="0"/>
              <a:t>	</a:t>
            </a:r>
            <a:r>
              <a:rPr lang="de-DE" b="1" dirty="0"/>
              <a:t>- Angebote zur Prävention </a:t>
            </a:r>
          </a:p>
          <a:p>
            <a:pPr marL="45720" indent="0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273050" algn="l"/>
              </a:tabLst>
            </a:pPr>
            <a:r>
              <a:rPr lang="de-DE" b="1" dirty="0" smtClean="0"/>
              <a:t>	- zahlreiche außerunterrichtliche Veranstaltungen</a:t>
            </a:r>
          </a:p>
          <a:p>
            <a:pPr marL="45720" indent="0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273050" algn="l"/>
              </a:tabLst>
            </a:pPr>
            <a:r>
              <a:rPr lang="de-DE" b="1" dirty="0"/>
              <a:t>	- Erlebnispädagogische Projekte</a:t>
            </a:r>
          </a:p>
          <a:p>
            <a:pPr marL="45720" indent="0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273050" algn="l"/>
              </a:tabLst>
            </a:pPr>
            <a:r>
              <a:rPr lang="de-DE" b="1" dirty="0"/>
              <a:t>	</a:t>
            </a:r>
            <a:r>
              <a:rPr lang="de-DE" b="1" dirty="0" smtClean="0"/>
              <a:t>- vielfältiges </a:t>
            </a:r>
            <a:r>
              <a:rPr lang="de-DE" b="1" dirty="0"/>
              <a:t>AG-Angebot</a:t>
            </a:r>
          </a:p>
          <a:p>
            <a:pPr marL="45720" indent="0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273050" algn="l"/>
              </a:tabLst>
            </a:pP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fünf Reutlinger Gymnasien Gemeinsamkeiten</a:t>
            </a:r>
          </a:p>
        </p:txBody>
      </p:sp>
      <p:pic>
        <p:nvPicPr>
          <p:cNvPr id="5" name="Picture 2" descr="Y:\Gymnasium\Gymnasium_alle\Bilder\Klassenrat\Klassenrat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66"/>
          <a:stretch/>
        </p:blipFill>
        <p:spPr bwMode="auto">
          <a:xfrm>
            <a:off x="4067944" y="2649673"/>
            <a:ext cx="2448000" cy="11275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Users\rt514831\Desktop\Bil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4930">
            <a:off x="6973471" y="4033883"/>
            <a:ext cx="1728000" cy="1151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rt514831\Desktop\schulsani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6927">
            <a:off x="5178115" y="5077406"/>
            <a:ext cx="2304000" cy="1529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\\R1srtbzn\bzn$\Gymnasium\Gymnasium_alle\Bilder\Auswahl Neuer Ordner\Leben im All-bzn-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5890">
            <a:off x="6637794" y="2313044"/>
            <a:ext cx="1862177" cy="1414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478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1097964"/>
              </p:ext>
            </p:extLst>
          </p:nvPr>
        </p:nvGraphicFramePr>
        <p:xfrm>
          <a:off x="381000" y="1719263"/>
          <a:ext cx="8407402" cy="48459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587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24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24325">
                  <a:extLst>
                    <a:ext uri="{9D8B030D-6E8A-4147-A177-3AD203B41FA5}">
                      <a16:colId xmlns:a16="http://schemas.microsoft.com/office/drawing/2014/main" val="2036851825"/>
                    </a:ext>
                  </a:extLst>
                </a:gridCol>
              </a:tblGrid>
              <a:tr h="365217">
                <a:tc>
                  <a:txBody>
                    <a:bodyPr/>
                    <a:lstStyle/>
                    <a:p>
                      <a:r>
                        <a:rPr lang="de-DE" dirty="0" smtClean="0"/>
                        <a:t>Gymnasium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Elterninformationsabend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Schnuppern</a:t>
                      </a:r>
                      <a:r>
                        <a:rPr lang="de-DE" baseline="0" dirty="0" smtClean="0"/>
                        <a:t> für </a:t>
                      </a:r>
                      <a:r>
                        <a:rPr lang="de-DE" baseline="0" dirty="0" err="1" smtClean="0"/>
                        <a:t>SchülerInnen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r>
                        <a:rPr lang="de-DE" dirty="0" smtClean="0"/>
                        <a:t>AEG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11. Februar 2025,  17:30 Uhr</a:t>
                      </a:r>
                      <a:endParaRPr lang="de-DE" sz="1800" dirty="0" smtClean="0">
                        <a:effectLst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3043">
                <a:tc>
                  <a:txBody>
                    <a:bodyPr/>
                    <a:lstStyle/>
                    <a:p>
                      <a:r>
                        <a:rPr lang="de-DE" dirty="0" smtClean="0"/>
                        <a:t>HGG</a:t>
                      </a:r>
                      <a:endParaRPr lang="de-D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de-DE" sz="1800" baseline="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20. Februar 2025, 16:00 Uhr</a:t>
                      </a:r>
                      <a:endParaRPr lang="de-DE" sz="1800" baseline="0" dirty="0" smtClean="0">
                        <a:effectLst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800" baseline="0" dirty="0" smtClean="0"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3043">
                <a:tc>
                  <a:txBody>
                    <a:bodyPr/>
                    <a:lstStyle/>
                    <a:p>
                      <a:r>
                        <a:rPr lang="de-DE" dirty="0" smtClean="0"/>
                        <a:t>FLG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17. Februar 2025, 19:00 Uhr</a:t>
                      </a:r>
                      <a:endParaRPr lang="de-DE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21. Februar 2025, 15:00Uhr</a:t>
                      </a:r>
                      <a:endParaRPr lang="de-DE" sz="1800" baseline="0" dirty="0" smtClean="0"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3043">
                <a:tc>
                  <a:txBody>
                    <a:bodyPr/>
                    <a:lstStyle/>
                    <a:p>
                      <a:r>
                        <a:rPr lang="de-DE" dirty="0" smtClean="0"/>
                        <a:t>IKG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dirty="0" smtClean="0">
                        <a:effectLst/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13. Februar 2025, 19:30 Uhr</a:t>
                      </a:r>
                      <a:endParaRPr lang="de-DE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18. Februar 2025, 16:00 Uhr</a:t>
                      </a:r>
                      <a:endParaRPr lang="de-DE" sz="1800" baseline="0" dirty="0" smtClean="0"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3043">
                <a:tc>
                  <a:txBody>
                    <a:bodyPr/>
                    <a:lstStyle/>
                    <a:p>
                      <a:r>
                        <a:rPr lang="de-DE" dirty="0" smtClean="0"/>
                        <a:t>JKG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800" baseline="0" dirty="0" smtClean="0">
                        <a:effectLst/>
                        <a:latin typeface="+mn-lt"/>
                      </a:endParaRPr>
                    </a:p>
                    <a:p>
                      <a:pPr algn="ctr"/>
                      <a:r>
                        <a:rPr lang="de-DE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05. Februar 2025, 19:30 Uhr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12. </a:t>
                      </a:r>
                      <a:r>
                        <a:rPr lang="de-DE" sz="1800" b="0" i="0" u="none" strike="noStrike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Februar 2025, </a:t>
                      </a:r>
                      <a:r>
                        <a:rPr lang="de-DE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13:30 Uhr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Fünf Reutlinger Gymnasien stellen sich vor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995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de-DE" sz="2800" b="1" dirty="0" smtClean="0"/>
              <a:t>Ein möglicher Weg zum Abitur</a:t>
            </a:r>
          </a:p>
          <a:p>
            <a:pPr>
              <a:spcAft>
                <a:spcPts val="1200"/>
              </a:spcAft>
            </a:pPr>
            <a:r>
              <a:rPr lang="de-DE" sz="2800" b="1" dirty="0" smtClean="0"/>
              <a:t>Breite und vertiefte Allgemeinbildung</a:t>
            </a:r>
          </a:p>
          <a:p>
            <a:pPr>
              <a:spcAft>
                <a:spcPts val="1200"/>
              </a:spcAft>
            </a:pPr>
            <a:r>
              <a:rPr lang="de-DE" sz="2800" b="1" dirty="0" smtClean="0"/>
              <a:t>Ausbildung auf hohem Niveau: Fremdsprachen, Natur- und Geisteswissenschaften, musisch-ästhetischer Bereich</a:t>
            </a:r>
          </a:p>
          <a:p>
            <a:pPr>
              <a:spcAft>
                <a:spcPts val="1200"/>
              </a:spcAft>
            </a:pPr>
            <a:r>
              <a:rPr lang="de-DE" sz="2800" b="1" dirty="0"/>
              <a:t>Hinführung zu selbstständigem, eigenverantwortlichem, lebenslangem Lernen 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Schulart Gymnasium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86971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de-DE" sz="2800" b="1" dirty="0"/>
              <a:t>Positives Lernverhalten</a:t>
            </a:r>
          </a:p>
          <a:p>
            <a:pPr>
              <a:spcAft>
                <a:spcPts val="600"/>
              </a:spcAft>
            </a:pPr>
            <a:r>
              <a:rPr lang="de-DE" sz="2800" b="1" dirty="0"/>
              <a:t>Leistungsbereitschaft</a:t>
            </a:r>
          </a:p>
          <a:p>
            <a:pPr>
              <a:spcAft>
                <a:spcPts val="600"/>
              </a:spcAft>
            </a:pPr>
            <a:r>
              <a:rPr lang="de-DE" sz="2800" b="1" dirty="0"/>
              <a:t>Ausdauer</a:t>
            </a:r>
          </a:p>
          <a:p>
            <a:pPr>
              <a:spcAft>
                <a:spcPts val="600"/>
              </a:spcAft>
            </a:pPr>
            <a:r>
              <a:rPr lang="de-DE" sz="2800" b="1" dirty="0"/>
              <a:t>Belastbarkeit</a:t>
            </a:r>
          </a:p>
          <a:p>
            <a:pPr>
              <a:spcAft>
                <a:spcPts val="600"/>
              </a:spcAft>
            </a:pPr>
            <a:r>
              <a:rPr lang="de-DE" sz="2800" b="1" dirty="0"/>
              <a:t>hohe Konzentrationsfähigkeit</a:t>
            </a:r>
          </a:p>
          <a:p>
            <a:pPr>
              <a:spcAft>
                <a:spcPts val="600"/>
              </a:spcAft>
            </a:pPr>
            <a:r>
              <a:rPr lang="de-DE" sz="2800" b="1" dirty="0"/>
              <a:t>Fähigkeit zum logischen Denken</a:t>
            </a:r>
          </a:p>
          <a:p>
            <a:pPr>
              <a:spcAft>
                <a:spcPts val="600"/>
              </a:spcAft>
            </a:pPr>
            <a:r>
              <a:rPr lang="de-DE" sz="2800" b="1" dirty="0"/>
              <a:t>Gutes Sozialverhalten</a:t>
            </a:r>
          </a:p>
          <a:p>
            <a:pPr marL="45720" indent="0">
              <a:spcAft>
                <a:spcPts val="1200"/>
              </a:spcAft>
              <a:buNone/>
            </a:pP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Voraussetzungen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4728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95536" y="1700808"/>
            <a:ext cx="8407893" cy="4407408"/>
          </a:xfrm>
        </p:spPr>
        <p:txBody>
          <a:bodyPr/>
          <a:lstStyle/>
          <a:p>
            <a:pPr lvl="0"/>
            <a:endParaRPr lang="de-DE" dirty="0" smtClean="0"/>
          </a:p>
          <a:p>
            <a:pPr lvl="0">
              <a:spcAft>
                <a:spcPts val="1200"/>
              </a:spcAft>
            </a:pPr>
            <a:r>
              <a:rPr lang="de-DE" sz="2800" b="1" dirty="0" smtClean="0"/>
              <a:t>28 - </a:t>
            </a:r>
            <a:r>
              <a:rPr lang="de-DE" sz="2800" b="1" dirty="0"/>
              <a:t>max. </a:t>
            </a:r>
            <a:r>
              <a:rPr lang="de-DE" sz="2800" b="1" dirty="0" smtClean="0"/>
              <a:t>35 </a:t>
            </a:r>
            <a:r>
              <a:rPr lang="de-DE" sz="2800" b="1" dirty="0"/>
              <a:t>Wochenstunden</a:t>
            </a:r>
          </a:p>
          <a:p>
            <a:pPr lvl="0">
              <a:spcAft>
                <a:spcPts val="1200"/>
              </a:spcAft>
            </a:pPr>
            <a:r>
              <a:rPr lang="de-DE" sz="2800" b="1" dirty="0"/>
              <a:t>Nachmittagsunterricht an den Schulen </a:t>
            </a:r>
            <a:r>
              <a:rPr lang="de-DE" sz="2800" b="1" dirty="0" smtClean="0"/>
              <a:t>spätestens in Klasse 8</a:t>
            </a:r>
          </a:p>
          <a:p>
            <a:pPr lvl="0">
              <a:spcAft>
                <a:spcPts val="1200"/>
              </a:spcAft>
            </a:pPr>
            <a:r>
              <a:rPr lang="de-DE" sz="2800" b="1" dirty="0" smtClean="0"/>
              <a:t>Insgesamt </a:t>
            </a:r>
            <a:r>
              <a:rPr lang="de-DE" sz="2800" b="1" dirty="0"/>
              <a:t>höherer Zeitaufwand für Hausaufgaben und Lernen 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Anforderungen und Unterricht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71568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Stundentafel G9 neu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290" y="1512450"/>
            <a:ext cx="6120680" cy="533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73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spcAft>
                <a:spcPts val="600"/>
              </a:spcAft>
              <a:buNone/>
              <a:tabLst>
                <a:tab pos="447675" algn="l"/>
              </a:tabLst>
            </a:pP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/>
              <a:t/>
            </a:r>
            <a:br>
              <a:rPr lang="de-DE" b="1" dirty="0"/>
            </a:br>
            <a:endParaRPr lang="de-DE" dirty="0"/>
          </a:p>
          <a:p>
            <a:pPr>
              <a:spcAft>
                <a:spcPts val="600"/>
              </a:spcAft>
            </a:pPr>
            <a:endParaRPr lang="de-DE" dirty="0"/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81000" y="260649"/>
            <a:ext cx="8381260" cy="648071"/>
          </a:xfrm>
        </p:spPr>
        <p:txBody>
          <a:bodyPr/>
          <a:lstStyle/>
          <a:p>
            <a:r>
              <a:rPr lang="de-DE" sz="2600" dirty="0"/>
              <a:t>Die fünf Reutlinger </a:t>
            </a:r>
            <a:r>
              <a:rPr lang="de-DE" sz="2600" dirty="0" smtClean="0"/>
              <a:t>Gymnasien</a:t>
            </a:r>
            <a:br>
              <a:rPr lang="de-DE" sz="2600" dirty="0" smtClean="0"/>
            </a:br>
            <a:r>
              <a:rPr lang="de-DE" sz="2600" dirty="0" smtClean="0"/>
              <a:t> </a:t>
            </a:r>
            <a:r>
              <a:rPr lang="de-DE" sz="2600" dirty="0" err="1" smtClean="0"/>
              <a:t>ProFile</a:t>
            </a:r>
            <a:r>
              <a:rPr lang="de-DE" sz="2600" dirty="0" smtClean="0"/>
              <a:t>, </a:t>
            </a:r>
            <a:r>
              <a:rPr lang="de-DE" sz="2600" dirty="0" err="1" smtClean="0"/>
              <a:t>sPrachen</a:t>
            </a:r>
            <a:r>
              <a:rPr lang="de-DE" sz="2600" dirty="0" smtClean="0"/>
              <a:t>, Besonderheiten</a:t>
            </a:r>
            <a:endParaRPr lang="de-DE" sz="2600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2669174"/>
              </p:ext>
            </p:extLst>
          </p:nvPr>
        </p:nvGraphicFramePr>
        <p:xfrm>
          <a:off x="107504" y="1340768"/>
          <a:ext cx="8928992" cy="54612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83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de-DE" sz="1500" dirty="0" smtClean="0"/>
                        <a:t>Gymnasium</a:t>
                      </a:r>
                      <a:endParaRPr lang="de-DE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aseline="0" dirty="0" smtClean="0"/>
                        <a:t>Besonderheiten</a:t>
                      </a:r>
                      <a:endParaRPr lang="de-DE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 smtClean="0"/>
                        <a:t>Profile</a:t>
                      </a:r>
                      <a:endParaRPr lang="de-DE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8092">
                <a:tc>
                  <a:txBody>
                    <a:bodyPr/>
                    <a:lstStyle/>
                    <a:p>
                      <a:pPr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lang="de-DE" altLang="de-DE" sz="1500" dirty="0" smtClean="0"/>
                        <a:t>Albert Einstein Gymnasium</a:t>
                      </a:r>
                    </a:p>
                    <a:p>
                      <a:pPr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lang="de-DE" altLang="de-DE" sz="1500" dirty="0" smtClean="0"/>
                        <a:t>(AEG)</a:t>
                      </a:r>
                      <a:endParaRPr lang="de-DE" altLang="de-DE" sz="1500" b="1" dirty="0" smtClean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lang="de-DE" altLang="de-DE" sz="1500" dirty="0" smtClean="0"/>
                        <a:t>Naturwissenschaftlich</a:t>
                      </a:r>
                    </a:p>
                    <a:p>
                      <a:pPr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lang="de-DE" altLang="de-DE" sz="1500" dirty="0" smtClean="0"/>
                        <a:t>Sprachlich</a:t>
                      </a:r>
                    </a:p>
                    <a:p>
                      <a:pPr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lang="de-DE" altLang="de-DE" sz="1500" dirty="0" smtClean="0"/>
                        <a:t>Bilinguales Zusatzprofil</a:t>
                      </a:r>
                      <a:br>
                        <a:rPr lang="de-DE" altLang="de-DE" sz="1500" dirty="0" smtClean="0"/>
                      </a:br>
                      <a:r>
                        <a:rPr lang="de-DE" altLang="de-DE" sz="1500" dirty="0" smtClean="0"/>
                        <a:t>Klettern als</a:t>
                      </a:r>
                      <a:r>
                        <a:rPr lang="de-DE" altLang="de-DE" sz="1500" baseline="0" dirty="0" smtClean="0"/>
                        <a:t> Unterrichtsfach</a:t>
                      </a:r>
                      <a:endParaRPr lang="de-DE" altLang="de-DE" sz="1500" dirty="0" smtClean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lang="de-DE" altLang="de-DE" sz="1500" dirty="0" smtClean="0"/>
                        <a:t>Kl.5: Englisch</a:t>
                      </a:r>
                    </a:p>
                    <a:p>
                      <a:pPr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lang="de-DE" altLang="de-DE" sz="1500" dirty="0" smtClean="0"/>
                        <a:t>Kl.6: Französisch / Latein </a:t>
                      </a:r>
                    </a:p>
                    <a:p>
                      <a:pPr>
                        <a:spcBef>
                          <a:spcPct val="0"/>
                        </a:spcBef>
                        <a:buClrTx/>
                        <a:buFontTx/>
                        <a:buNone/>
                        <a:tabLst>
                          <a:tab pos="447675" algn="l"/>
                        </a:tabLst>
                      </a:pPr>
                      <a:r>
                        <a:rPr lang="de-DE" altLang="de-DE" sz="1500" dirty="0" smtClean="0"/>
                        <a:t>Kl.8: Französisch/ Spanisch /NWT</a:t>
                      </a:r>
                      <a:br>
                        <a:rPr lang="de-DE" altLang="de-DE" sz="1500" dirty="0" smtClean="0"/>
                      </a:br>
                      <a:r>
                        <a:rPr lang="de-DE" altLang="de-DE" sz="1500" dirty="0" smtClean="0"/>
                        <a:t>Informatik</a:t>
                      </a:r>
                      <a:r>
                        <a:rPr lang="de-DE" altLang="de-DE" sz="1500" baseline="0" dirty="0" smtClean="0"/>
                        <a:t> in der Kursstufe</a:t>
                      </a:r>
                      <a:endParaRPr lang="de-DE" altLang="de-DE" sz="1500" dirty="0" smtClean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8092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500" kern="1200" dirty="0" smtClean="0"/>
                        <a:t>HAP-Grieshaber-Gymnasium </a:t>
                      </a:r>
                      <a:r>
                        <a:rPr lang="de-DE" sz="1200" kern="1200" dirty="0" smtClean="0"/>
                        <a:t>im BZN </a:t>
                      </a:r>
                      <a:r>
                        <a:rPr lang="de-DE" sz="1500" kern="1200" dirty="0" smtClean="0"/>
                        <a:t>(</a:t>
                      </a:r>
                      <a:r>
                        <a:rPr lang="de-DE" altLang="de-DE" sz="1500" dirty="0" smtClean="0"/>
                        <a:t>HGG)</a:t>
                      </a:r>
                      <a:endParaRPr lang="de-DE" altLang="de-DE" sz="1500" b="1" dirty="0" smtClean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lang="de-DE" altLang="de-DE" sz="1500" dirty="0" smtClean="0"/>
                        <a:t>Naturwissenschaftlich</a:t>
                      </a:r>
                    </a:p>
                    <a:p>
                      <a:pPr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lang="de-DE" altLang="de-DE" sz="1500" dirty="0" smtClean="0"/>
                        <a:t>Sprachlich</a:t>
                      </a:r>
                    </a:p>
                    <a:p>
                      <a:pPr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lang="de-DE" altLang="de-DE" sz="1500" dirty="0" smtClean="0"/>
                        <a:t>Kunstprofil</a:t>
                      </a:r>
                    </a:p>
                    <a:p>
                      <a:pPr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lang="de-DE" altLang="de-DE" sz="1500" dirty="0" smtClean="0"/>
                        <a:t>Bläserklasse</a:t>
                      </a:r>
                      <a:endParaRPr lang="de-DE" altLang="de-DE" sz="1500" dirty="0" smtClean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lang="de-DE" altLang="de-DE" sz="1500" dirty="0" smtClean="0"/>
                        <a:t>Kl.5: Englisch</a:t>
                      </a:r>
                    </a:p>
                    <a:p>
                      <a:pPr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lang="de-DE" altLang="de-DE" sz="1500" dirty="0" smtClean="0"/>
                        <a:t>Kl.6: Französisch/ Latein </a:t>
                      </a:r>
                    </a:p>
                    <a:p>
                      <a:pPr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lang="de-DE" altLang="de-DE" sz="1500" dirty="0" smtClean="0"/>
                        <a:t>Kl.8: Spanisch/Bildende</a:t>
                      </a:r>
                      <a:r>
                        <a:rPr lang="de-DE" altLang="de-DE" sz="1500" baseline="0" dirty="0" smtClean="0"/>
                        <a:t> </a:t>
                      </a:r>
                      <a:r>
                        <a:rPr lang="de-DE" altLang="de-DE" sz="1500" baseline="0" dirty="0" smtClean="0"/>
                        <a:t>Kunst/NWT</a:t>
                      </a:r>
                    </a:p>
                    <a:p>
                      <a:pPr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lang="de-DE" altLang="de-DE" sz="1500" baseline="0" dirty="0" smtClean="0"/>
                        <a:t>Informatik in der Kursstufe</a:t>
                      </a:r>
                      <a:endParaRPr lang="de-DE" altLang="de-DE" sz="15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8092">
                <a:tc>
                  <a:txBody>
                    <a:bodyPr/>
                    <a:lstStyle/>
                    <a:p>
                      <a:pPr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lang="de-DE" altLang="de-DE" sz="1500" dirty="0" smtClean="0"/>
                        <a:t>Friedrich- List-Gymnasium</a:t>
                      </a:r>
                    </a:p>
                    <a:p>
                      <a:pPr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lang="de-DE" altLang="de-DE" sz="1500" dirty="0" smtClean="0"/>
                        <a:t>(FLG)</a:t>
                      </a:r>
                      <a:endParaRPr lang="de-DE" altLang="de-DE" sz="1500" b="1" dirty="0" smtClean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lang="de-DE" altLang="de-DE" sz="1500" dirty="0" smtClean="0"/>
                        <a:t>Naturwissenschaftlich</a:t>
                      </a:r>
                    </a:p>
                    <a:p>
                      <a:pPr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lang="de-DE" altLang="de-DE" sz="1500" dirty="0" smtClean="0"/>
                        <a:t>Sprachlich</a:t>
                      </a:r>
                    </a:p>
                    <a:p>
                      <a:pPr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lang="de-DE" altLang="de-DE" sz="1500" dirty="0" smtClean="0"/>
                        <a:t>Verstärkter Musikunterricht </a:t>
                      </a:r>
                    </a:p>
                    <a:p>
                      <a:pPr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lang="de-DE" altLang="de-DE" sz="1500" dirty="0" smtClean="0"/>
                        <a:t>in Klasse 5 und</a:t>
                      </a:r>
                      <a:r>
                        <a:rPr lang="de-DE" altLang="de-DE" sz="1500" baseline="0" dirty="0" smtClean="0"/>
                        <a:t> 6</a:t>
                      </a:r>
                      <a:endParaRPr lang="de-DE" altLang="de-DE" sz="1500" dirty="0" smtClean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lang="de-DE" altLang="de-DE" sz="1500" dirty="0" smtClean="0"/>
                        <a:t>Kl.5: Englisch</a:t>
                      </a:r>
                      <a:r>
                        <a:rPr lang="de-DE" altLang="de-DE" sz="1500" baseline="0" dirty="0" smtClean="0"/>
                        <a:t> </a:t>
                      </a:r>
                      <a:r>
                        <a:rPr lang="de-DE" altLang="de-DE" sz="1200" baseline="0" dirty="0" smtClean="0"/>
                        <a:t>oder</a:t>
                      </a:r>
                      <a:r>
                        <a:rPr lang="de-DE" altLang="de-DE" sz="1500" baseline="0" dirty="0" smtClean="0"/>
                        <a:t> </a:t>
                      </a:r>
                      <a:r>
                        <a:rPr lang="de-DE" altLang="de-DE" sz="1500" dirty="0" smtClean="0"/>
                        <a:t>Englisch </a:t>
                      </a:r>
                      <a:r>
                        <a:rPr lang="de-DE" altLang="de-DE" sz="1500" b="0" dirty="0" smtClean="0"/>
                        <a:t>und</a:t>
                      </a:r>
                      <a:r>
                        <a:rPr lang="de-DE" altLang="de-DE" sz="1500" dirty="0" smtClean="0"/>
                        <a:t> Latein   </a:t>
                      </a:r>
                    </a:p>
                    <a:p>
                      <a:pPr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lang="de-DE" altLang="de-DE" sz="1500" dirty="0" smtClean="0"/>
                        <a:t>Kl.6: Französisch / Latein (ab Kl.5)</a:t>
                      </a:r>
                      <a:r>
                        <a:rPr lang="de-DE" altLang="de-DE" sz="1500" baseline="0" dirty="0" smtClean="0"/>
                        <a:t> </a:t>
                      </a:r>
                      <a:endParaRPr lang="de-DE" altLang="de-DE" sz="1500" dirty="0" smtClean="0"/>
                    </a:p>
                    <a:p>
                      <a:pPr>
                        <a:spcBef>
                          <a:spcPct val="0"/>
                        </a:spcBef>
                        <a:buClrTx/>
                        <a:buFontTx/>
                        <a:buNone/>
                        <a:tabLst>
                          <a:tab pos="447675" algn="l"/>
                        </a:tabLst>
                      </a:pPr>
                      <a:r>
                        <a:rPr lang="de-DE" altLang="de-DE" sz="1500" dirty="0" smtClean="0"/>
                        <a:t>Kl.8: Russisch/ Französisch/ Spanisch</a:t>
                      </a:r>
                    </a:p>
                    <a:p>
                      <a:pPr>
                        <a:spcBef>
                          <a:spcPct val="0"/>
                        </a:spcBef>
                        <a:buClrTx/>
                        <a:buFontTx/>
                        <a:buNone/>
                        <a:tabLst>
                          <a:tab pos="447675" algn="l"/>
                        </a:tabLst>
                      </a:pPr>
                      <a:r>
                        <a:rPr lang="de-DE" altLang="de-DE" sz="1500" dirty="0" smtClean="0"/>
                        <a:t>NWT</a:t>
                      </a:r>
                      <a:endParaRPr lang="de-DE" altLang="de-DE" sz="1500" dirty="0" smtClean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8092">
                <a:tc>
                  <a:txBody>
                    <a:bodyPr/>
                    <a:lstStyle/>
                    <a:p>
                      <a:pPr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lang="de-DE" altLang="de-DE" sz="1500" dirty="0" smtClean="0"/>
                        <a:t>Isolde-Kurz-Gymnasium</a:t>
                      </a:r>
                    </a:p>
                    <a:p>
                      <a:pPr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lang="de-DE" altLang="de-DE" sz="1500" dirty="0" smtClean="0"/>
                        <a:t>(IKG)</a:t>
                      </a:r>
                      <a:endParaRPr lang="de-DE" altLang="de-DE" sz="1500" b="1" dirty="0" smtClean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lang="de-DE" altLang="de-DE" sz="1500" dirty="0" smtClean="0"/>
                        <a:t>Naturwissenschaftlich</a:t>
                      </a:r>
                    </a:p>
                    <a:p>
                      <a:pPr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lang="de-DE" altLang="de-DE" sz="1500" smtClean="0"/>
                        <a:t>Sprachlich</a:t>
                      </a:r>
                      <a:br>
                        <a:rPr lang="de-DE" altLang="de-DE" sz="1500" smtClean="0"/>
                      </a:br>
                      <a:r>
                        <a:rPr lang="de-DE" altLang="de-DE" sz="1500" baseline="0" dirty="0" smtClean="0"/>
                        <a:t>Musikprofil</a:t>
                      </a:r>
                      <a:endParaRPr lang="de-DE" altLang="de-DE" sz="1500" dirty="0" smtClean="0"/>
                    </a:p>
                    <a:p>
                      <a:pPr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lang="de-DE" altLang="de-DE" sz="1500" dirty="0" smtClean="0"/>
                        <a:t>Verstärkter Musikunterricht in Klasse 5-7</a:t>
                      </a:r>
                      <a:endParaRPr lang="de-DE" altLang="de-DE" sz="1500" dirty="0" smtClean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lang="de-DE" altLang="de-DE" sz="1500" dirty="0" smtClean="0"/>
                        <a:t>Kl.5: Englisch </a:t>
                      </a:r>
                    </a:p>
                    <a:p>
                      <a:pPr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lang="de-DE" altLang="de-DE" sz="1500" dirty="0" smtClean="0"/>
                        <a:t>Kl.6: Französisch/ Latein/NWT1</a:t>
                      </a:r>
                    </a:p>
                    <a:p>
                      <a:pPr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lang="de-DE" altLang="de-DE" sz="1500" dirty="0" smtClean="0"/>
                        <a:t>Kl.8: Italienisch /NWT/Französisch/Musik</a:t>
                      </a:r>
                    </a:p>
                    <a:p>
                      <a:pPr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lang="de-DE" altLang="de-DE" sz="1500" dirty="0" smtClean="0"/>
                        <a:t>Informatik in </a:t>
                      </a:r>
                      <a:r>
                        <a:rPr lang="de-DE" altLang="de-DE" sz="1500" smtClean="0"/>
                        <a:t>der Kursstufe</a:t>
                      </a:r>
                      <a:endParaRPr lang="de-DE" altLang="de-DE" sz="15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8092">
                <a:tc>
                  <a:txBody>
                    <a:bodyPr/>
                    <a:lstStyle/>
                    <a:p>
                      <a:pPr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lang="de-DE" altLang="de-DE" sz="1500" dirty="0" smtClean="0"/>
                        <a:t>Johannes-Kepler-Gymnasium</a:t>
                      </a:r>
                    </a:p>
                    <a:p>
                      <a:pPr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lang="de-DE" altLang="de-DE" sz="1500" dirty="0" smtClean="0"/>
                        <a:t>(JKG)</a:t>
                      </a:r>
                      <a:endParaRPr lang="de-DE" altLang="de-DE" sz="1500" b="1" dirty="0" smtClean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lang="de-DE" altLang="de-DE" sz="1500" dirty="0" smtClean="0"/>
                        <a:t>Umfangreiches Betreuungsangebot; optional: Ganztagesklasse in 5&amp;6;</a:t>
                      </a:r>
                    </a:p>
                    <a:p>
                      <a:pPr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lang="de-DE" sz="1500" dirty="0" smtClean="0"/>
                        <a:t>Verstärkter Sportunterricht in Kl.5&amp;6 mit Schwerpunkt soziale Integration</a:t>
                      </a:r>
                      <a:endParaRPr lang="de-DE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lang="de-DE" altLang="de-DE" sz="1500" dirty="0" smtClean="0"/>
                        <a:t>Kl.5: Englisch</a:t>
                      </a:r>
                    </a:p>
                    <a:p>
                      <a:pPr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lang="de-DE" altLang="de-DE" sz="1500" dirty="0" smtClean="0"/>
                        <a:t>Kl.6: Französisch/ Latein</a:t>
                      </a:r>
                    </a:p>
                    <a:p>
                      <a:pPr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lang="de-DE" altLang="de-DE" sz="1500" dirty="0" smtClean="0"/>
                        <a:t>Kl.8: Spanisch /Sport/NWT</a:t>
                      </a:r>
                      <a:endParaRPr lang="de-DE" altLang="de-DE" sz="1500" dirty="0" smtClean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615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endParaRPr lang="de-DE" dirty="0" smtClean="0"/>
          </a:p>
          <a:p>
            <a:pPr>
              <a:spcAft>
                <a:spcPts val="1200"/>
              </a:spcAft>
            </a:pPr>
            <a:r>
              <a:rPr lang="de-DE" sz="2800" b="1" dirty="0" smtClean="0"/>
              <a:t>Hauptschulabschluss </a:t>
            </a:r>
            <a:r>
              <a:rPr lang="de-DE" sz="2800" b="1" dirty="0" smtClean="0"/>
              <a:t>nach Klasse </a:t>
            </a:r>
            <a:r>
              <a:rPr lang="de-DE" sz="2800" b="1" dirty="0" smtClean="0"/>
              <a:t>9</a:t>
            </a:r>
          </a:p>
          <a:p>
            <a:pPr>
              <a:spcAft>
                <a:spcPts val="1200"/>
              </a:spcAft>
            </a:pPr>
            <a:r>
              <a:rPr lang="de-DE" sz="2800" b="1" dirty="0"/>
              <a:t>Mittlerer Bildungsabschluss nach Klasse 10</a:t>
            </a:r>
          </a:p>
          <a:p>
            <a:pPr>
              <a:spcAft>
                <a:spcPts val="1200"/>
              </a:spcAft>
            </a:pPr>
            <a:r>
              <a:rPr lang="de-DE" sz="2800" b="1" dirty="0" smtClean="0"/>
              <a:t>Fachhochschulreife </a:t>
            </a:r>
            <a:r>
              <a:rPr lang="de-DE" sz="2800" b="1" dirty="0"/>
              <a:t>(schulischer Teil) nach zwei Halbjahren der Kursstufe</a:t>
            </a:r>
          </a:p>
          <a:p>
            <a:pPr>
              <a:spcAft>
                <a:spcPts val="1200"/>
              </a:spcAft>
            </a:pPr>
            <a:r>
              <a:rPr lang="de-DE" sz="2800" b="1" dirty="0" smtClean="0"/>
              <a:t>Abitur </a:t>
            </a:r>
            <a:r>
              <a:rPr lang="de-DE" sz="2800" b="1" dirty="0"/>
              <a:t>= optimale Möglichkeiten für Studium oder qualifizierte Berufsausbildung</a:t>
            </a:r>
          </a:p>
          <a:p>
            <a:pPr>
              <a:spcAft>
                <a:spcPts val="1200"/>
              </a:spcAft>
            </a:pPr>
            <a:endParaRPr lang="de-DE" sz="2800" b="1" dirty="0"/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Abschlüsse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0720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95536" y="1700808"/>
            <a:ext cx="8407893" cy="4407408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  <a:tabLst>
                <a:tab pos="447675" algn="l"/>
              </a:tabLst>
            </a:pPr>
            <a:r>
              <a:rPr lang="de-DE" sz="2800" b="1" dirty="0" smtClean="0"/>
              <a:t>Unterstützungsangebote </a:t>
            </a:r>
          </a:p>
          <a:p>
            <a:pPr marL="320040" lvl="1" indent="0">
              <a:spcAft>
                <a:spcPts val="600"/>
              </a:spcAft>
              <a:buNone/>
              <a:tabLst>
                <a:tab pos="447675" algn="l"/>
              </a:tabLst>
            </a:pPr>
            <a:r>
              <a:rPr lang="de-DE" sz="2800" b="1" dirty="0" smtClean="0"/>
              <a:t>für Schülerinnen und Schüler</a:t>
            </a:r>
          </a:p>
          <a:p>
            <a:pPr marL="320040" lvl="1" indent="0">
              <a:spcAft>
                <a:spcPts val="600"/>
              </a:spcAft>
              <a:buNone/>
              <a:tabLst>
                <a:tab pos="447675" algn="l"/>
              </a:tabLst>
            </a:pPr>
            <a:r>
              <a:rPr lang="de-DE" sz="2200" b="1" dirty="0" smtClean="0"/>
              <a:t>- </a:t>
            </a:r>
            <a:r>
              <a:rPr lang="de-DE" sz="2200" b="1" dirty="0" err="1" smtClean="0"/>
              <a:t>Mentorensysteme</a:t>
            </a:r>
            <a:endParaRPr lang="de-DE" sz="2200" b="1" dirty="0" smtClean="0"/>
          </a:p>
          <a:p>
            <a:pPr marL="320040" lvl="1" indent="0">
              <a:spcAft>
                <a:spcPts val="600"/>
              </a:spcAft>
              <a:buNone/>
              <a:tabLst>
                <a:tab pos="447675" algn="l"/>
              </a:tabLst>
            </a:pPr>
            <a:r>
              <a:rPr lang="de-DE" sz="2200" b="1" dirty="0" smtClean="0"/>
              <a:t>- Förderangebote </a:t>
            </a:r>
          </a:p>
          <a:p>
            <a:pPr marL="320040" lvl="1" indent="0">
              <a:spcAft>
                <a:spcPts val="600"/>
              </a:spcAft>
              <a:buNone/>
              <a:tabLst>
                <a:tab pos="447675" algn="l"/>
              </a:tabLst>
            </a:pPr>
            <a:r>
              <a:rPr lang="de-DE" sz="2200" b="1" dirty="0" smtClean="0"/>
              <a:t>- Hausaufgabenbetreuung</a:t>
            </a:r>
          </a:p>
          <a:p>
            <a:pPr marL="320040" lvl="1" indent="0">
              <a:spcAft>
                <a:spcPts val="600"/>
              </a:spcAft>
              <a:buNone/>
              <a:tabLst>
                <a:tab pos="447675" algn="l"/>
              </a:tabLst>
            </a:pPr>
            <a:r>
              <a:rPr lang="de-DE" sz="2200" b="1" dirty="0" smtClean="0"/>
              <a:t>- Betreuung (Mittag- und Ganztagsangebote) durch</a:t>
            </a:r>
          </a:p>
          <a:p>
            <a:pPr marL="320040" lvl="1" indent="0">
              <a:spcAft>
                <a:spcPts val="600"/>
              </a:spcAft>
              <a:buNone/>
              <a:tabLst>
                <a:tab pos="447675" algn="l"/>
              </a:tabLst>
            </a:pPr>
            <a:r>
              <a:rPr lang="de-DE" sz="2200" b="1" dirty="0" smtClean="0"/>
              <a:t>  Schulsozialarbeiter, Beratungslehrer, Schülermentoren, Externe</a:t>
            </a:r>
          </a:p>
          <a:p>
            <a:pPr marL="320040" lvl="1" indent="0">
              <a:spcAft>
                <a:spcPts val="600"/>
              </a:spcAft>
              <a:buNone/>
              <a:tabLst>
                <a:tab pos="447675" algn="l"/>
              </a:tabLst>
            </a:pPr>
            <a:r>
              <a:rPr lang="de-DE" sz="2200" b="1" dirty="0" smtClean="0"/>
              <a:t>- </a:t>
            </a:r>
            <a:r>
              <a:rPr lang="de-DE" sz="2200" b="1" dirty="0" err="1"/>
              <a:t>Kennenlerntage</a:t>
            </a:r>
            <a:r>
              <a:rPr lang="de-DE" sz="2200" b="1" dirty="0"/>
              <a:t>/ -</a:t>
            </a:r>
            <a:r>
              <a:rPr lang="de-DE" sz="2200" b="1" dirty="0" smtClean="0"/>
              <a:t>freize</a:t>
            </a:r>
            <a:r>
              <a:rPr lang="de-DE" sz="2200" b="1" dirty="0"/>
              <a:t>iten</a:t>
            </a:r>
          </a:p>
          <a:p>
            <a:pPr marL="320040" lvl="1" indent="0">
              <a:spcAft>
                <a:spcPts val="600"/>
              </a:spcAft>
              <a:buNone/>
              <a:tabLst>
                <a:tab pos="447675" algn="l"/>
              </a:tabLst>
            </a:pPr>
            <a:endParaRPr lang="de-DE" sz="2200" b="1" dirty="0" smtClean="0"/>
          </a:p>
          <a:p>
            <a:pPr marL="45720" indent="0">
              <a:spcAft>
                <a:spcPts val="600"/>
              </a:spcAft>
              <a:buNone/>
              <a:tabLst>
                <a:tab pos="447675" algn="l"/>
              </a:tabLst>
            </a:pPr>
            <a:endParaRPr lang="de-DE" sz="2400" b="1" dirty="0"/>
          </a:p>
          <a:p>
            <a:pPr marL="45720" indent="0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273050" algn="l"/>
              </a:tabLst>
            </a:pPr>
            <a:r>
              <a:rPr lang="de-DE" b="1" dirty="0"/>
              <a:t>	</a:t>
            </a:r>
            <a:r>
              <a:rPr lang="de-DE" dirty="0"/>
              <a:t>	</a:t>
            </a:r>
          </a:p>
          <a:p>
            <a:pPr marL="45720" indent="0">
              <a:spcAft>
                <a:spcPts val="600"/>
              </a:spcAft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fünf Reutlinger </a:t>
            </a:r>
            <a:r>
              <a:rPr lang="de-DE" dirty="0" smtClean="0"/>
              <a:t>Gymnasien Gemeinsamkeiten</a:t>
            </a:r>
            <a:endParaRPr lang="de-DE" dirty="0"/>
          </a:p>
        </p:txBody>
      </p:sp>
      <p:pic>
        <p:nvPicPr>
          <p:cNvPr id="3074" name="Picture 2" descr="C:\Users\rt514831\Desktop\9b4b7b3de7cde4d2b12e512f44e4451c_f94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6" t="17365"/>
          <a:stretch/>
        </p:blipFill>
        <p:spPr bwMode="auto">
          <a:xfrm rot="643251">
            <a:off x="738917" y="4995229"/>
            <a:ext cx="2051894" cy="15617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 descr="SMV.jpeg"/>
          <p:cNvPicPr>
            <a:picLocks noChangeAspect="1"/>
          </p:cNvPicPr>
          <p:nvPr/>
        </p:nvPicPr>
        <p:blipFill rotWithShape="1">
          <a:blip r:embed="rId3" cstate="print"/>
          <a:srcRect t="7797"/>
          <a:stretch/>
        </p:blipFill>
        <p:spPr>
          <a:xfrm rot="20731845">
            <a:off x="6322002" y="1963171"/>
            <a:ext cx="2088000" cy="1443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rt514831\Desktop\bib-les-serwotka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00"/>
          <a:stretch/>
        </p:blipFill>
        <p:spPr bwMode="auto">
          <a:xfrm rot="21157887">
            <a:off x="3220312" y="4950249"/>
            <a:ext cx="2159986" cy="1518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rt514831\Desktop\2ef3c9097e26d41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2921">
            <a:off x="6046496" y="4810897"/>
            <a:ext cx="1944000" cy="15746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43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>
              <a:spcAft>
                <a:spcPts val="600"/>
              </a:spcAft>
            </a:pPr>
            <a:r>
              <a:rPr lang="de-DE" sz="5900" b="1" dirty="0"/>
              <a:t>Vielfältiges Fächerangebot in der </a:t>
            </a:r>
            <a:r>
              <a:rPr lang="de-DE" sz="5900" b="1" dirty="0" smtClean="0"/>
              <a:t>Kursstufe</a:t>
            </a:r>
            <a:endParaRPr lang="de-DE" sz="5900" b="1" dirty="0"/>
          </a:p>
          <a:p>
            <a:pPr marL="0" indent="0">
              <a:spcBef>
                <a:spcPts val="0"/>
              </a:spcBef>
              <a:spcAft>
                <a:spcPts val="800"/>
              </a:spcAft>
              <a:buNone/>
              <a:tabLst>
                <a:tab pos="273050" algn="l"/>
              </a:tabLst>
              <a:defRPr/>
            </a:pPr>
            <a:r>
              <a:rPr lang="de-DE" altLang="de-DE" sz="3200" b="1" kern="0" dirty="0" smtClean="0">
                <a:latin typeface="Arial" pitchFamily="34" charset="0"/>
              </a:rPr>
              <a:t>	</a:t>
            </a:r>
          </a:p>
          <a:p>
            <a:pPr marL="0" indent="0">
              <a:spcBef>
                <a:spcPts val="0"/>
              </a:spcBef>
              <a:spcAft>
                <a:spcPts val="800"/>
              </a:spcAft>
              <a:buNone/>
              <a:tabLst>
                <a:tab pos="273050" algn="l"/>
              </a:tabLst>
              <a:defRPr/>
            </a:pPr>
            <a:r>
              <a:rPr lang="de-DE" altLang="de-DE" sz="3200" b="1" kern="0" dirty="0">
                <a:latin typeface="Arial" pitchFamily="34" charset="0"/>
              </a:rPr>
              <a:t>	</a:t>
            </a:r>
            <a:r>
              <a:rPr lang="de-DE" altLang="de-DE" sz="3200" b="1" kern="0" dirty="0" smtClean="0">
                <a:latin typeface="Arial" pitchFamily="34" charset="0"/>
              </a:rPr>
              <a:t>- </a:t>
            </a:r>
            <a:r>
              <a:rPr lang="de-DE" altLang="de-DE" sz="4200" b="1" dirty="0" smtClean="0"/>
              <a:t>Mathematik</a:t>
            </a:r>
          </a:p>
          <a:p>
            <a:pPr marL="0" indent="0">
              <a:spcBef>
                <a:spcPts val="0"/>
              </a:spcBef>
              <a:spcAft>
                <a:spcPts val="800"/>
              </a:spcAft>
              <a:buNone/>
              <a:tabLst>
                <a:tab pos="273050" algn="l"/>
              </a:tabLst>
              <a:defRPr/>
            </a:pPr>
            <a:r>
              <a:rPr lang="de-DE" altLang="de-DE" sz="4200" b="1" dirty="0" smtClean="0"/>
              <a:t>	- Physik, Chemie, Biologie, NWT, Informatik</a:t>
            </a:r>
          </a:p>
          <a:p>
            <a:pPr marL="0" indent="0">
              <a:spcBef>
                <a:spcPts val="0"/>
              </a:spcBef>
              <a:spcAft>
                <a:spcPts val="800"/>
              </a:spcAft>
              <a:buNone/>
              <a:tabLst>
                <a:tab pos="273050" algn="l"/>
              </a:tabLst>
              <a:defRPr/>
            </a:pPr>
            <a:r>
              <a:rPr lang="de-DE" altLang="de-DE" sz="4200" b="1" dirty="0" smtClean="0"/>
              <a:t>	- Deutsch </a:t>
            </a:r>
          </a:p>
          <a:p>
            <a:pPr marL="0" indent="0">
              <a:spcBef>
                <a:spcPts val="0"/>
              </a:spcBef>
              <a:spcAft>
                <a:spcPts val="800"/>
              </a:spcAft>
              <a:buNone/>
              <a:tabLst>
                <a:tab pos="273050" algn="l"/>
              </a:tabLst>
              <a:defRPr/>
            </a:pPr>
            <a:r>
              <a:rPr lang="de-DE" altLang="de-DE" sz="4200" b="1" dirty="0" smtClean="0"/>
              <a:t>	- </a:t>
            </a:r>
            <a:r>
              <a:rPr lang="de-DE" altLang="de-DE" sz="4200" b="1" dirty="0"/>
              <a:t>Geographie, Geschichte, Politik, Wirtschaft</a:t>
            </a:r>
          </a:p>
          <a:p>
            <a:pPr marL="0" indent="0">
              <a:spcBef>
                <a:spcPts val="0"/>
              </a:spcBef>
              <a:spcAft>
                <a:spcPts val="800"/>
              </a:spcAft>
              <a:buNone/>
              <a:tabLst>
                <a:tab pos="273050" algn="l"/>
              </a:tabLst>
              <a:defRPr/>
            </a:pPr>
            <a:r>
              <a:rPr lang="de-DE" altLang="de-DE" sz="4200" b="1" dirty="0" smtClean="0"/>
              <a:t>	- Englisch, Französisch, Latein, Spanisch, Russisch, Italienisch</a:t>
            </a:r>
          </a:p>
          <a:p>
            <a:pPr marL="0" indent="0">
              <a:spcBef>
                <a:spcPts val="0"/>
              </a:spcBef>
              <a:spcAft>
                <a:spcPts val="800"/>
              </a:spcAft>
              <a:buNone/>
              <a:tabLst>
                <a:tab pos="273050" algn="l"/>
              </a:tabLst>
              <a:defRPr/>
            </a:pPr>
            <a:r>
              <a:rPr lang="de-DE" altLang="de-DE" sz="4200" b="1" dirty="0" smtClean="0"/>
              <a:t>	- Psychologie</a:t>
            </a:r>
            <a:r>
              <a:rPr lang="de-DE" altLang="de-DE" sz="4200" b="1" dirty="0"/>
              <a:t>, Philosophie, Literatur und </a:t>
            </a:r>
            <a:r>
              <a:rPr lang="de-DE" altLang="de-DE" sz="4200" b="1" dirty="0" smtClean="0"/>
              <a:t>Theater</a:t>
            </a:r>
          </a:p>
          <a:p>
            <a:pPr marL="0" indent="0">
              <a:spcBef>
                <a:spcPts val="0"/>
              </a:spcBef>
              <a:spcAft>
                <a:spcPts val="800"/>
              </a:spcAft>
              <a:buNone/>
              <a:tabLst>
                <a:tab pos="273050" algn="l"/>
              </a:tabLst>
              <a:defRPr/>
            </a:pPr>
            <a:r>
              <a:rPr lang="de-DE" altLang="de-DE" sz="4200" b="1" dirty="0"/>
              <a:t>	</a:t>
            </a:r>
            <a:r>
              <a:rPr lang="de-DE" altLang="de-DE" sz="4200" b="1" dirty="0" smtClean="0"/>
              <a:t>- Religion, Ethik</a:t>
            </a:r>
          </a:p>
          <a:p>
            <a:pPr marL="0" indent="0">
              <a:spcBef>
                <a:spcPts val="0"/>
              </a:spcBef>
              <a:spcAft>
                <a:spcPts val="800"/>
              </a:spcAft>
              <a:buNone/>
              <a:tabLst>
                <a:tab pos="273050" algn="l"/>
              </a:tabLst>
              <a:defRPr/>
            </a:pPr>
            <a:r>
              <a:rPr lang="de-DE" altLang="de-DE" sz="4200" b="1" dirty="0" smtClean="0"/>
              <a:t>	- Bildende Kunst, Musik, Sport  </a:t>
            </a:r>
          </a:p>
          <a:p>
            <a:pPr marL="0" indent="0">
              <a:spcBef>
                <a:spcPts val="0"/>
              </a:spcBef>
              <a:spcAft>
                <a:spcPts val="800"/>
              </a:spcAft>
              <a:buNone/>
              <a:tabLst>
                <a:tab pos="273050" algn="l"/>
              </a:tabLst>
              <a:defRPr/>
            </a:pPr>
            <a:r>
              <a:rPr lang="de-DE" altLang="de-DE" sz="4200" b="1" dirty="0" smtClean="0"/>
              <a:t>	</a:t>
            </a:r>
            <a:r>
              <a:rPr lang="de-DE" altLang="de-DE" sz="3200" dirty="0" smtClean="0"/>
              <a:t/>
            </a:r>
            <a:br>
              <a:rPr lang="de-DE" altLang="de-DE" sz="3200" dirty="0" smtClean="0"/>
            </a:br>
            <a:r>
              <a:rPr lang="de-DE" altLang="de-DE" sz="3200" b="1" kern="0" dirty="0" smtClean="0">
                <a:latin typeface="Arial" pitchFamily="34" charset="0"/>
              </a:rPr>
              <a:t>	</a:t>
            </a:r>
            <a:br>
              <a:rPr lang="de-DE" altLang="de-DE" sz="3200" b="1" kern="0" dirty="0" smtClean="0">
                <a:latin typeface="Arial" pitchFamily="34" charset="0"/>
              </a:rPr>
            </a:br>
            <a:endParaRPr lang="de-DE" altLang="de-DE" sz="3200" b="1" kern="0" dirty="0" smtClean="0">
              <a:latin typeface="Arial" pitchFamily="34" charset="0"/>
            </a:endParaRPr>
          </a:p>
          <a:p>
            <a:pPr marL="0" indent="0" algn="just">
              <a:buNone/>
              <a:defRPr/>
            </a:pPr>
            <a:r>
              <a:rPr lang="de-DE" altLang="de-DE" b="1" kern="0" dirty="0">
                <a:latin typeface="Arial" pitchFamily="34" charset="0"/>
              </a:rPr>
              <a:t>	 	         	   	   	</a:t>
            </a:r>
            <a:endParaRPr lang="de-DE" altLang="de-DE" b="1" kern="0" dirty="0" smtClean="0">
              <a:latin typeface="Arial" pitchFamily="34" charset="0"/>
            </a:endParaRPr>
          </a:p>
          <a:p>
            <a:pPr marL="0" indent="0" algn="just">
              <a:buNone/>
              <a:defRPr/>
            </a:pPr>
            <a:r>
              <a:rPr lang="de-DE" altLang="de-DE" b="1" kern="0" dirty="0" smtClean="0">
                <a:latin typeface="Arial" pitchFamily="34" charset="0"/>
              </a:rPr>
              <a:t>  </a:t>
            </a:r>
            <a:r>
              <a:rPr lang="de-DE" altLang="de-DE" b="1" kern="0" dirty="0">
                <a:latin typeface="Arial" pitchFamily="34" charset="0"/>
              </a:rPr>
              <a:t>	</a:t>
            </a:r>
          </a:p>
          <a:p>
            <a:pPr marL="0" indent="0" algn="just">
              <a:buNone/>
              <a:defRPr/>
            </a:pPr>
            <a:r>
              <a:rPr lang="de-DE" altLang="de-DE" b="1" kern="0" dirty="0">
                <a:latin typeface="Arial" pitchFamily="34" charset="0"/>
              </a:rPr>
              <a:t>	  	</a:t>
            </a:r>
            <a:r>
              <a:rPr lang="de-DE" altLang="de-DE" kern="0" dirty="0">
                <a:solidFill>
                  <a:srgbClr val="FFFFFF"/>
                </a:solidFill>
                <a:latin typeface="Arial" pitchFamily="34" charset="0"/>
              </a:rPr>
              <a:t>	</a:t>
            </a:r>
          </a:p>
          <a:p>
            <a:pPr marL="45720" indent="0">
              <a:buNone/>
            </a:pP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fünf Reutlinger Gymnasien Gemeinsamkeiten</a:t>
            </a:r>
          </a:p>
        </p:txBody>
      </p:sp>
      <p:pic>
        <p:nvPicPr>
          <p:cNvPr id="4" name="Picture 4" descr="Y:\Gymnasium\Gymnasium_alle\Bilder\NwT_MSR 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8412">
            <a:off x="4554079" y="4603663"/>
            <a:ext cx="2052000" cy="15391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\\R1srtbzn\bzn$\Gymnasium\Gymnasium_alle\Bilder\Musik Theater Kunst\Theater\Blaubart und die Blind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074" y="5373216"/>
            <a:ext cx="2442985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R1srtbzn\bzn$\Gymnasium\Gymnasium_alle\Bilder\Wirtschaft\IMG_037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958" y="4463918"/>
            <a:ext cx="1277887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58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aster">
  <a:themeElements>
    <a:clrScheme name="Raster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Raster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Raster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0</TotalTime>
  <Words>543</Words>
  <Application>Microsoft Office PowerPoint</Application>
  <PresentationFormat>Bildschirmpräsentation (4:3)</PresentationFormat>
  <Paragraphs>139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8" baseType="lpstr">
      <vt:lpstr>Arial</vt:lpstr>
      <vt:lpstr>Calibri</vt:lpstr>
      <vt:lpstr>Franklin Gothic Medium</vt:lpstr>
      <vt:lpstr>Times New Roman</vt:lpstr>
      <vt:lpstr>Wingdings</vt:lpstr>
      <vt:lpstr>Wingdings 2</vt:lpstr>
      <vt:lpstr>Raster</vt:lpstr>
      <vt:lpstr>Die fünf Reutlinger Gymnasien</vt:lpstr>
      <vt:lpstr>Die Schulart Gymnasium</vt:lpstr>
      <vt:lpstr>Voraussetzungen</vt:lpstr>
      <vt:lpstr>Anforderungen und Unterricht</vt:lpstr>
      <vt:lpstr>Stundentafel G9 neu</vt:lpstr>
      <vt:lpstr>Die fünf Reutlinger Gymnasien  ProFile, sPrachen, Besonderheiten</vt:lpstr>
      <vt:lpstr>Abschlüsse</vt:lpstr>
      <vt:lpstr>Die fünf Reutlinger Gymnasien Gemeinsamkeiten</vt:lpstr>
      <vt:lpstr>Die fünf Reutlinger Gymnasien Gemeinsamkeiten</vt:lpstr>
      <vt:lpstr>Die fünf Reutlinger Gymnasien Gemeinsamkeiten</vt:lpstr>
      <vt:lpstr>Die Fünf Reutlinger Gymnasien stellen sich vor</vt:lpstr>
    </vt:vector>
  </TitlesOfParts>
  <Company>Stadt Reutlingen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fünf Reutlinger Gymnasien</dc:title>
  <dc:creator>Goedicke, Susanne</dc:creator>
  <cp:lastModifiedBy>Kern-Veits, Brigitte</cp:lastModifiedBy>
  <cp:revision>84</cp:revision>
  <dcterms:created xsi:type="dcterms:W3CDTF">2017-10-26T11:25:18Z</dcterms:created>
  <dcterms:modified xsi:type="dcterms:W3CDTF">2024-11-11T14:06:16Z</dcterms:modified>
</cp:coreProperties>
</file>